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57" r:id="rId4"/>
    <p:sldId id="258" r:id="rId5"/>
    <p:sldId id="267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EBAFEC8-41F0-B341-8CD0-B96898C94C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0B536C-F8B8-2D4B-9E87-43D8BA50A8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67102-3802-244A-91C6-98D147E57B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4BB24F-8EE8-064B-8718-8AFE6479A3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3965EC-5BDC-1445-9435-DECDDDFE8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BF7A-D180-DC42-AFB9-1C10875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F83B-0D5D-F342-953C-DD7C8052CDC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4B8B-47E4-904A-9E4A-80292F1E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D425B-03E7-DE46-AAD6-C9211727E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A7AB-17C9-AF45-84EF-05E28E8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694318-8C8C-6F4B-9A82-A2E6545E2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ECC716-F292-1844-ADC1-3A57C891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60BB24-2B25-CA45-9AE4-FFDE3A45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2CD213-47E8-BD45-82D0-CDF6EFA5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9EA41-8A7D-C64C-864A-090E74A9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40A236-CD1C-AF47-BB37-13E3A9601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3EC62-4786-BB4E-92B9-EDD6CBA6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78EA42-82B5-CB4F-AA43-747DD131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A2A836-F7ED-F045-B657-CBAB31FF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39CE0F-9F57-1E46-9A9C-A4A4C3A02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712AD6-6DA0-2B41-A1F8-FF525800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9D3F38-6D40-914C-902C-75D5623A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F8037C-A06D-0A48-A74E-F835FE76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DC41D4-64AE-9A46-8F5A-2E24C0D4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7BDF6-B358-754F-9E73-898BBE9B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92A007-BBA4-7C40-B8DD-B56C4DC5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93FD5-30EF-5E46-A4A3-C9BC5840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D245C-0015-234D-B0CC-DAEE9523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16205C-57F9-E847-BE2C-17BD8154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E9117-E8F1-C24F-B21E-0993DD66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8A9C2-0732-154E-90DE-6EACBE3BF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8439D-B0DD-FF4C-A6EB-7E16316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382B6E-FF0D-0942-8D77-5806A9ED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DC6035-00C1-7848-92CF-F3280FA8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FC36C-A18F-6242-B4DD-5DD2AD40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62D44-640D-244A-97A1-40D4EEEF5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4C1C6B-3A74-E641-88A4-807DFC8B8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5B9526-811A-CE4B-919E-45E6A2DD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0C05AB-AE30-B64C-B161-EDC09466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04E5F5-F5B4-754D-9FCA-4B691F46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D0B66-13CB-5E46-9C25-76F6B5E8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0B908B-196E-8A48-ADAC-B8A6265D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8048E2-A8DD-6147-84B2-D620DFF5D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5EC920-D3F6-9B47-8071-289AA7A6C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04501C-AB91-C94B-8809-1E1568D66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B8E653-D5BB-D348-80F5-08CC1126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651C92-B9DB-BC4B-B7D2-12F09D8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597625-3535-114B-9F09-3BBFDC35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67B61-8E97-0C4B-9145-29CC4062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4C7F76-DDAE-2642-930E-15DCDB9A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6A44AB-9ADE-0145-9596-AF68C62D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B0C089-FC37-1E4E-B548-5C8B7A97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0144B6-E85A-CC49-8FC6-814BF2D9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869B7-8B27-124C-BE7C-2C733510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DDEFD-0DC5-A64A-9AEA-8C0A71F0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6F82D-3B81-084E-B23F-A59B0241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EA927-F8A7-004B-9D0A-BD3072BB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A5DD16-DD96-6A40-A37F-9331B3EAD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846630-4509-5C44-9013-8DBBDE9B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59EB54-C9E0-794D-AE02-1F7EC283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8C1EAE-E4BF-3746-A45E-2AC49DC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2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7E0D4-A21B-6E49-89F2-9AC991EF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AFE7DB-4935-9847-ADA9-A4B8FB4D4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E77A93-18CB-4841-B3B1-EDDD6E412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CD8D26-A34D-7145-86C8-DE3A9E54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5C553C-3065-AE41-85FE-B9354885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999663-197A-DE4F-ACB4-8E3F2C0D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B8BA2D-8EE0-794E-AA14-4D4F13A0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C11F7-35E2-5C40-B738-99B2A02A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86161-B034-B047-A3EF-87EB3A693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A470-56E9-5C47-8216-AE0FF910C50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5F853-EC3B-B443-8A65-DA1A7F2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A197C3-4AD4-3948-A077-03B298C67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F8F0-2D33-AF40-A4B6-3D5ADE57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28F64-71EF-C944-875D-A50B86493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>
                <a:solidFill>
                  <a:schemeClr val="accent6"/>
                </a:solidFill>
              </a:rPr>
              <a:t>How to build public trust and confidence in the charitable sector . . 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FF8480-9BF4-BE4C-B53C-E83332394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5525" y="5140662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6"/>
                </a:solidFill>
              </a:rPr>
              <a:t>Oonagh B. Breen</a:t>
            </a:r>
          </a:p>
          <a:p>
            <a:pPr algn="r"/>
            <a:r>
              <a:rPr lang="en-US" dirty="0">
                <a:solidFill>
                  <a:schemeClr val="accent6"/>
                </a:solidFill>
              </a:rPr>
              <a:t>Sutherland School of Law, UCD.</a:t>
            </a:r>
          </a:p>
        </p:txBody>
      </p:sp>
    </p:spTree>
    <p:extLst>
      <p:ext uri="{BB962C8B-B14F-4D97-AF65-F5344CB8AC3E}">
        <p14:creationId xmlns:p14="http://schemas.microsoft.com/office/powerpoint/2010/main" val="271122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14C9F4-4B3D-D04F-B366-A9A3499C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057" y="245393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53B3C9-CB92-BD4F-9884-ABB8D88D2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218" y="3497131"/>
            <a:ext cx="2667000" cy="3048000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7C08E60A-E1C7-FD4A-8CE0-4FEB43BE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61" y="246754"/>
            <a:ext cx="3239023" cy="30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FBD98F-94A7-5C4C-9C7F-E25D76C4F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273" y="3257624"/>
            <a:ext cx="3527014" cy="3527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8CDEF5-A3B6-7C49-8F99-4191FB6927D7}"/>
              </a:ext>
            </a:extLst>
          </p:cNvPr>
          <p:cNvSpPr txBox="1"/>
          <p:nvPr/>
        </p:nvSpPr>
        <p:spPr>
          <a:xfrm>
            <a:off x="1394266" y="1362165"/>
            <a:ext cx="1623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Chalkboard" panose="03050602040202020205" pitchFamily="66" charset="77"/>
              </a:rPr>
              <a:t>HOW</a:t>
            </a:r>
            <a:endParaRPr lang="en-US" sz="4000" dirty="0">
              <a:solidFill>
                <a:schemeClr val="accent2"/>
              </a:solidFill>
              <a:latin typeface="Chalkboard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6A5612-DC3C-104A-93C5-CB0EE23B965C}"/>
              </a:ext>
            </a:extLst>
          </p:cNvPr>
          <p:cNvSpPr txBox="1"/>
          <p:nvPr/>
        </p:nvSpPr>
        <p:spPr>
          <a:xfrm>
            <a:off x="6841864" y="1441525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Chalkboard" panose="03050602040202020205" pitchFamily="66" charset="77"/>
              </a:rPr>
              <a:t>WHERE</a:t>
            </a:r>
            <a:endParaRPr lang="en-US" sz="4000" dirty="0">
              <a:solidFill>
                <a:schemeClr val="accent2"/>
              </a:solidFill>
              <a:latin typeface="Chalkboard" panose="03050602040202020205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516859-63F3-8B47-86DC-E2FA25DBE246}"/>
              </a:ext>
            </a:extLst>
          </p:cNvPr>
          <p:cNvSpPr txBox="1"/>
          <p:nvPr/>
        </p:nvSpPr>
        <p:spPr>
          <a:xfrm>
            <a:off x="1731981" y="4625788"/>
            <a:ext cx="174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Chalkboard" panose="03050602040202020205" pitchFamily="66" charset="77"/>
              </a:rPr>
              <a:t>WHAT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CA81CD-6BCB-0742-B7DB-992B28CEC3E4}"/>
              </a:ext>
            </a:extLst>
          </p:cNvPr>
          <p:cNvSpPr txBox="1"/>
          <p:nvPr/>
        </p:nvSpPr>
        <p:spPr>
          <a:xfrm>
            <a:off x="7079910" y="4873214"/>
            <a:ext cx="153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Chalkboard" panose="03050602040202020205" pitchFamily="66" charset="77"/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5055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1AF40-6CD1-4D48-AA6A-AD97F93B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9607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Chalkboard" panose="03050602040202020205" pitchFamily="66" charset="77"/>
              </a:rPr>
              <a:t>1.	</a:t>
            </a:r>
            <a:r>
              <a:rPr lang="en-US" sz="54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How</a:t>
            </a:r>
            <a:r>
              <a:rPr lang="en-US" b="1" dirty="0">
                <a:solidFill>
                  <a:schemeClr val="accent1"/>
                </a:solidFill>
                <a:latin typeface="Chalkboard" panose="03050602040202020205" pitchFamily="66" charset="77"/>
              </a:rPr>
              <a:t> do we measure regulatory success?</a:t>
            </a:r>
          </a:p>
        </p:txBody>
      </p:sp>
      <p:pic>
        <p:nvPicPr>
          <p:cNvPr id="4" name="Picture 4" descr="mage result for oecd">
            <a:extLst>
              <a:ext uri="{FF2B5EF4-FFF2-40B4-BE49-F238E27FC236}">
                <a16:creationId xmlns:a16="http://schemas.microsoft.com/office/drawing/2014/main" xmlns="" id="{7397BABD-2F6D-1240-BFF7-97788C2EF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0" y="1945015"/>
            <a:ext cx="2875654" cy="19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54C870-AAAA-E94B-B525-38DDF988ABEC}"/>
              </a:ext>
            </a:extLst>
          </p:cNvPr>
          <p:cNvSpPr txBox="1"/>
          <p:nvPr/>
        </p:nvSpPr>
        <p:spPr>
          <a:xfrm>
            <a:off x="3324114" y="2112379"/>
            <a:ext cx="84877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halkboard" panose="03050602040202020205" pitchFamily="66" charset="77"/>
              </a:rPr>
              <a:t>Report on Best Practices for Improving Inspection and Enforcement 2013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A70059-253B-F34A-9BBB-442643036F63}"/>
              </a:ext>
            </a:extLst>
          </p:cNvPr>
          <p:cNvSpPr txBox="1"/>
          <p:nvPr/>
        </p:nvSpPr>
        <p:spPr>
          <a:xfrm>
            <a:off x="4399878" y="3765177"/>
            <a:ext cx="4389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Enforcement Resources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Cost/benefit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Compliance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Causality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1697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7732B-9DC5-0E43-81CB-B9E953A5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3" y="20469"/>
            <a:ext cx="11552556" cy="10122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2. </a:t>
            </a:r>
            <a:r>
              <a:rPr lang="en-US" sz="48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Where</a:t>
            </a:r>
            <a:r>
              <a:rPr lang="en-US" sz="36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 should we look for proof of success?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mage result for hand in hand images">
            <a:extLst>
              <a:ext uri="{FF2B5EF4-FFF2-40B4-BE49-F238E27FC236}">
                <a16:creationId xmlns:a16="http://schemas.microsoft.com/office/drawing/2014/main" xmlns="" id="{FA223A09-4643-1841-8F55-31F0D7BD5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3" y="2175062"/>
            <a:ext cx="546219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05959D-9AA1-844F-9D1E-73D7AB86A41B}"/>
              </a:ext>
            </a:extLst>
          </p:cNvPr>
          <p:cNvSpPr/>
          <p:nvPr/>
        </p:nvSpPr>
        <p:spPr>
          <a:xfrm rot="1044088">
            <a:off x="884336" y="3954240"/>
            <a:ext cx="114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Strategic</a:t>
            </a:r>
          </a:p>
          <a:p>
            <a:r>
              <a:rPr lang="en-US" dirty="0"/>
              <a:t>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751872-9D5F-2948-9CCD-4882CEC9C539}"/>
              </a:ext>
            </a:extLst>
          </p:cNvPr>
          <p:cNvSpPr/>
          <p:nvPr/>
        </p:nvSpPr>
        <p:spPr>
          <a:xfrm>
            <a:off x="3707021" y="3817587"/>
            <a:ext cx="85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Annual</a:t>
            </a:r>
          </a:p>
          <a:p>
            <a:r>
              <a:rPr lang="en-US" dirty="0"/>
              <a:t>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45EAD6-A61B-E44B-9516-9EBEE92A06E7}"/>
              </a:ext>
            </a:extLst>
          </p:cNvPr>
          <p:cNvSpPr txBox="1"/>
          <p:nvPr/>
        </p:nvSpPr>
        <p:spPr>
          <a:xfrm>
            <a:off x="75126" y="866933"/>
            <a:ext cx="310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halkboard" panose="03050602040202020205" pitchFamily="66" charset="77"/>
              </a:rPr>
              <a:t>Statements of Intent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94BAF3-6E93-4145-9423-A482C596F726}"/>
              </a:ext>
            </a:extLst>
          </p:cNvPr>
          <p:cNvSpPr txBox="1"/>
          <p:nvPr/>
        </p:nvSpPr>
        <p:spPr>
          <a:xfrm>
            <a:off x="1458079" y="1583344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halkboard" panose="03050602040202020205" pitchFamily="66" charset="77"/>
              </a:rPr>
              <a:t>Corporate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2A1D64-769E-A34B-AA72-FA2E3B8A622C}"/>
              </a:ext>
            </a:extLst>
          </p:cNvPr>
          <p:cNvSpPr txBox="1"/>
          <p:nvPr/>
        </p:nvSpPr>
        <p:spPr>
          <a:xfrm>
            <a:off x="3179694" y="1162793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halkboard" panose="03050602040202020205" pitchFamily="66" charset="77"/>
              </a:rPr>
              <a:t>A Year in Numbers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616EA3-68B3-3C4C-A2F0-D867D103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62" y="1201387"/>
            <a:ext cx="5715000" cy="523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6677F9-2E73-AF48-8A09-DBC3F4AB949D}"/>
              </a:ext>
            </a:extLst>
          </p:cNvPr>
          <p:cNvSpPr txBox="1"/>
          <p:nvPr/>
        </p:nvSpPr>
        <p:spPr>
          <a:xfrm>
            <a:off x="172123" y="6202954"/>
            <a:ext cx="449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halkboard" panose="03050602040202020205" pitchFamily="66" charset="77"/>
              </a:rPr>
              <a:t>Internally looking out . . 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2D0042-6032-4346-89C8-1385268B5E7D}"/>
              </a:ext>
            </a:extLst>
          </p:cNvPr>
          <p:cNvSpPr txBox="1"/>
          <p:nvPr/>
        </p:nvSpPr>
        <p:spPr>
          <a:xfrm>
            <a:off x="5844462" y="6172176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>
                <a:solidFill>
                  <a:schemeClr val="accent1"/>
                </a:solidFill>
              </a:rPr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8361-FFEC-6C46-9AD9-B6B4695AB0C1}"/>
              </a:ext>
            </a:extLst>
          </p:cNvPr>
          <p:cNvSpPr txBox="1"/>
          <p:nvPr/>
        </p:nvSpPr>
        <p:spPr>
          <a:xfrm>
            <a:off x="7273865" y="6200459"/>
            <a:ext cx="4483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halkboard" panose="03050602040202020205" pitchFamily="66" charset="77"/>
              </a:rPr>
              <a:t>Externally looking in . . .?</a:t>
            </a:r>
          </a:p>
        </p:txBody>
      </p:sp>
    </p:spTree>
    <p:extLst>
      <p:ext uri="{BB962C8B-B14F-4D97-AF65-F5344CB8AC3E}">
        <p14:creationId xmlns:p14="http://schemas.microsoft.com/office/powerpoint/2010/main" val="11313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age result for thinki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09" y="3824868"/>
            <a:ext cx="4701168" cy="30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501601" y="1692023"/>
            <a:ext cx="3965128" cy="1287907"/>
          </a:xfrm>
          <a:prstGeom prst="cloudCallout">
            <a:avLst>
              <a:gd name="adj1" fmla="val -56273"/>
              <a:gd name="adj2" fmla="val 300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Value of actions undertaken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90457" y="3918293"/>
            <a:ext cx="3238728" cy="1102633"/>
          </a:xfrm>
          <a:prstGeom prst="cloudCallout">
            <a:avLst>
              <a:gd name="adj1" fmla="val -55747"/>
              <a:gd name="adj2" fmla="val 199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Prioritization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788998" y="330180"/>
            <a:ext cx="3025713" cy="1506786"/>
          </a:xfrm>
          <a:prstGeom prst="cloudCallout">
            <a:avLst>
              <a:gd name="adj1" fmla="val -19712"/>
              <a:gd name="adj2" fmla="val 269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Targeted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Regulation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529185" y="3130439"/>
            <a:ext cx="2731766" cy="1063083"/>
          </a:xfrm>
          <a:prstGeom prst="cloudCallout">
            <a:avLst>
              <a:gd name="adj1" fmla="val -64808"/>
              <a:gd name="adj2" fmla="val 223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Data Integrity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794C9C-3407-D146-8FBB-1BF95DEC9392}"/>
              </a:ext>
            </a:extLst>
          </p:cNvPr>
          <p:cNvSpPr txBox="1"/>
          <p:nvPr/>
        </p:nvSpPr>
        <p:spPr>
          <a:xfrm>
            <a:off x="161366" y="248245"/>
            <a:ext cx="862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3. </a:t>
            </a:r>
            <a:r>
              <a:rPr lang="en-US" sz="40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What</a:t>
            </a:r>
            <a:r>
              <a:rPr lang="en-US" sz="32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 key areas deserve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20322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63" y="184023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0" y="1510990"/>
            <a:ext cx="3724506" cy="1865970"/>
          </a:xfrm>
          <a:prstGeom prst="cloudCallout">
            <a:avLst>
              <a:gd name="adj1" fmla="val 38983"/>
              <a:gd name="adj2" fmla="val 10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Reliable &amp; Robust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Register is key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010235" y="89210"/>
            <a:ext cx="3869166" cy="2174488"/>
          </a:xfrm>
          <a:prstGeom prst="cloudCallout">
            <a:avLst>
              <a:gd name="adj1" fmla="val -40302"/>
              <a:gd name="adj2" fmla="val 68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Data Integrity depends on accuracy &amp; timeliness of data.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8520057" y="3556647"/>
            <a:ext cx="3498870" cy="2431802"/>
          </a:xfrm>
          <a:prstGeom prst="cloudCallout">
            <a:avLst>
              <a:gd name="adj1" fmla="val -123998"/>
              <a:gd name="adj2" fmla="val 19709"/>
            </a:avLst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Avoid the Charity Regulator Starvation Cycle!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xmlns="" id="{F9B071EF-4D06-0944-B703-19B6BBA8F4BC}"/>
              </a:ext>
            </a:extLst>
          </p:cNvPr>
          <p:cNvSpPr/>
          <p:nvPr/>
        </p:nvSpPr>
        <p:spPr>
          <a:xfrm>
            <a:off x="8318666" y="0"/>
            <a:ext cx="3833582" cy="3021980"/>
          </a:xfrm>
          <a:prstGeom prst="cloudCallout">
            <a:avLst>
              <a:gd name="adj1" fmla="val -93491"/>
              <a:gd name="adj2" fmla="val 3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Importance of risk profiling &amp; finite resources </a:t>
            </a:r>
            <a:r>
              <a:rPr lang="mr-IN" sz="2400" b="1" dirty="0">
                <a:solidFill>
                  <a:srgbClr val="FFFF00"/>
                </a:solidFill>
              </a:rPr>
              <a:t>–</a:t>
            </a:r>
            <a:r>
              <a:rPr lang="en-US" sz="2400" b="1" dirty="0">
                <a:solidFill>
                  <a:srgbClr val="FFFF00"/>
                </a:solidFill>
              </a:rPr>
              <a:t> seek only data that can answer the good stewardship Q.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00185E-CD18-FD4F-A3B6-6DF5DC99E9A6}"/>
              </a:ext>
            </a:extLst>
          </p:cNvPr>
          <p:cNvSpPr txBox="1"/>
          <p:nvPr/>
        </p:nvSpPr>
        <p:spPr>
          <a:xfrm>
            <a:off x="118334" y="6230728"/>
            <a:ext cx="12267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halkboard" panose="03050602040202020205" pitchFamily="66" charset="77"/>
              </a:rPr>
              <a:t>4.  Why realizing these key principles in practice matters. . . </a:t>
            </a:r>
          </a:p>
        </p:txBody>
      </p:sp>
    </p:spTree>
    <p:extLst>
      <p:ext uri="{BB962C8B-B14F-4D97-AF65-F5344CB8AC3E}">
        <p14:creationId xmlns:p14="http://schemas.microsoft.com/office/powerpoint/2010/main" val="26902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156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Chalkboard</vt:lpstr>
      <vt:lpstr>Mangal</vt:lpstr>
      <vt:lpstr>Office Theme</vt:lpstr>
      <vt:lpstr>How to build public trust and confidence in the charitable sector . . .</vt:lpstr>
      <vt:lpstr>PowerPoint Presentation</vt:lpstr>
      <vt:lpstr>1. How do we measure regulatory success?</vt:lpstr>
      <vt:lpstr>2. Where should we look for proof of success?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Oonagh Breen</dc:creator>
  <cp:lastModifiedBy>Sara OHara</cp:lastModifiedBy>
  <cp:revision>11</cp:revision>
  <cp:lastPrinted>2018-04-21T18:25:41Z</cp:lastPrinted>
  <dcterms:created xsi:type="dcterms:W3CDTF">2018-04-20T13:50:39Z</dcterms:created>
  <dcterms:modified xsi:type="dcterms:W3CDTF">2018-04-24T04:23:57Z</dcterms:modified>
</cp:coreProperties>
</file>